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DFF"/>
    <a:srgbClr val="F496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F2730-4110-65EE-CAB6-412C47BB7C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dirty="0"/>
              <a:t>Práctica 4 - AC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0717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47C23-EF1E-9A38-E747-25058786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349188"/>
            <a:ext cx="9601200" cy="1120806"/>
          </a:xfrm>
        </p:spPr>
        <p:txBody>
          <a:bodyPr/>
          <a:lstStyle/>
          <a:p>
            <a:r>
              <a:rPr lang="es-ES" b="1" u="sng" dirty="0"/>
              <a:t>Optimización:</a:t>
            </a:r>
            <a:r>
              <a:rPr lang="es-ES" b="1" dirty="0"/>
              <a:t> Prototipo N.º 3</a:t>
            </a:r>
            <a:endParaRPr lang="es-ES" b="1" u="sng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14AE08A-B8B4-BEB7-E8B1-86644D50D5A7}"/>
              </a:ext>
            </a:extLst>
          </p:cNvPr>
          <p:cNvSpPr txBox="1"/>
          <p:nvPr/>
        </p:nvSpPr>
        <p:spPr>
          <a:xfrm>
            <a:off x="7956589" y="6139480"/>
            <a:ext cx="301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>
                <a:solidFill>
                  <a:schemeClr val="accent1">
                    <a:lumMod val="75000"/>
                  </a:schemeClr>
                </a:solidFill>
              </a:rPr>
              <a:t>Prototipo N.º 3 del ejercicio 3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F9BFFD2-E4BD-8C08-4613-DDB5751E3FCA}"/>
              </a:ext>
            </a:extLst>
          </p:cNvPr>
          <p:cNvSpPr txBox="1"/>
          <p:nvPr/>
        </p:nvSpPr>
        <p:spPr>
          <a:xfrm>
            <a:off x="1452323" y="1475172"/>
            <a:ext cx="6560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Esta vez vamos a aplicar </a:t>
            </a:r>
            <a:r>
              <a:rPr lang="es-ES" u="sng" dirty="0"/>
              <a:t>instrucciones multiciclo</a:t>
            </a:r>
            <a:r>
              <a:rPr lang="es-ES" dirty="0"/>
              <a:t> al código, la </a:t>
            </a:r>
          </a:p>
          <a:p>
            <a:r>
              <a:rPr lang="es-ES" dirty="0"/>
              <a:t>configuración de los ciclos vamos a dejarla por defecto </a:t>
            </a:r>
            <a:r>
              <a:rPr lang="es-ES" b="1" dirty="0"/>
              <a:t>(5 ciclos).</a:t>
            </a:r>
            <a:r>
              <a:rPr lang="es-ES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BDDE2E-1DCF-F566-6F6E-16277B68DA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99996" y="1527306"/>
            <a:ext cx="2729396" cy="44011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B62EE2-12F7-4BFC-5937-313AB313F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8" t="2344"/>
          <a:stretch/>
        </p:blipFill>
        <p:spPr>
          <a:xfrm>
            <a:off x="6429630" y="3406395"/>
            <a:ext cx="1526959" cy="144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47C23-EF1E-9A38-E747-25058786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349188"/>
            <a:ext cx="9601200" cy="1120806"/>
          </a:xfrm>
        </p:spPr>
        <p:txBody>
          <a:bodyPr/>
          <a:lstStyle/>
          <a:p>
            <a:r>
              <a:rPr lang="es-ES" b="1" u="sng" dirty="0"/>
              <a:t>Resultados del Prototipo N.º 3: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AD8982-0DDB-4940-DA71-9F67083922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1599" y="2739276"/>
            <a:ext cx="10209320" cy="388866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C5F6F0D-76ED-A92A-34AE-9416A2EE0BDB}"/>
              </a:ext>
            </a:extLst>
          </p:cNvPr>
          <p:cNvSpPr txBox="1"/>
          <p:nvPr/>
        </p:nvSpPr>
        <p:spPr>
          <a:xfrm>
            <a:off x="1371599" y="1750692"/>
            <a:ext cx="3555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2000" dirty="0"/>
          </a:p>
          <a:p>
            <a:r>
              <a:rPr lang="es-ES" sz="2000" dirty="0"/>
              <a:t>	</a:t>
            </a:r>
            <a:r>
              <a:rPr lang="es-ES" sz="2000" b="1" dirty="0"/>
              <a:t>Núm. de ciclos </a:t>
            </a:r>
            <a:r>
              <a:rPr lang="es-ES" sz="2000" dirty="0"/>
              <a:t>= </a:t>
            </a:r>
            <a:r>
              <a:rPr lang="es-ES" sz="2000" b="1" u="sng" dirty="0">
                <a:solidFill>
                  <a:srgbClr val="C00000"/>
                </a:solidFill>
              </a:rPr>
              <a:t>48 ciclos</a:t>
            </a:r>
            <a:r>
              <a:rPr lang="es-ES" sz="2000" dirty="0"/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1AA3676-23E4-EB12-E913-2B6A3279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34612" y="1675005"/>
            <a:ext cx="3546307" cy="825355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49610C17-932A-ABB0-F1E1-A9A625EFD730}"/>
              </a:ext>
            </a:extLst>
          </p:cNvPr>
          <p:cNvSpPr/>
          <p:nvPr/>
        </p:nvSpPr>
        <p:spPr>
          <a:xfrm>
            <a:off x="8034612" y="1870375"/>
            <a:ext cx="842010" cy="262890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6875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47C23-EF1E-9A38-E747-25058786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49188"/>
            <a:ext cx="10610851" cy="692458"/>
          </a:xfrm>
        </p:spPr>
        <p:txBody>
          <a:bodyPr>
            <a:normAutofit/>
          </a:bodyPr>
          <a:lstStyle/>
          <a:p>
            <a:r>
              <a:rPr lang="es-ES" b="1" u="sng" dirty="0"/>
              <a:t>Análisis del Prototipo N.º 2: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5C7113-0A24-372A-BB50-DB36C79ED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904" b="-7039"/>
          <a:stretch/>
        </p:blipFill>
        <p:spPr>
          <a:xfrm>
            <a:off x="1371598" y="1260629"/>
            <a:ext cx="8366107" cy="279646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DEF82A9-C996-164E-8C4F-8986150AEC8A}"/>
              </a:ext>
            </a:extLst>
          </p:cNvPr>
          <p:cNvSpPr txBox="1"/>
          <p:nvPr/>
        </p:nvSpPr>
        <p:spPr>
          <a:xfrm>
            <a:off x="1060880" y="4228727"/>
            <a:ext cx="47718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Detenciones:</a:t>
            </a:r>
            <a:r>
              <a:rPr lang="es-ES" dirty="0"/>
              <a:t> Riesgo por dependencia de datos</a:t>
            </a:r>
          </a:p>
          <a:p>
            <a:endParaRPr lang="es-ES" b="1" dirty="0">
              <a:solidFill>
                <a:srgbClr val="F4967C"/>
              </a:solidFill>
            </a:endParaRPr>
          </a:p>
          <a:p>
            <a:pPr marL="342900" indent="-342900">
              <a:buFont typeface="+mj-lt"/>
              <a:buAutoNum type="arabicParenR"/>
            </a:pPr>
            <a:r>
              <a:rPr lang="es-ES" b="1" dirty="0">
                <a:solidFill>
                  <a:srgbClr val="FF1DFF"/>
                </a:solidFill>
              </a:rPr>
              <a:t>RAW(F3)</a:t>
            </a:r>
          </a:p>
          <a:p>
            <a:pPr marL="342900" indent="-342900">
              <a:buFont typeface="+mj-lt"/>
              <a:buAutoNum type="arabicParenR"/>
            </a:pPr>
            <a:r>
              <a:rPr lang="es-ES" b="1" dirty="0">
                <a:solidFill>
                  <a:srgbClr val="0070C0"/>
                </a:solidFill>
              </a:rPr>
              <a:t>RAW(R6)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60FDAB65-8B97-6040-37CE-FF5C24CDF23F}"/>
              </a:ext>
            </a:extLst>
          </p:cNvPr>
          <p:cNvSpPr/>
          <p:nvPr/>
        </p:nvSpPr>
        <p:spPr>
          <a:xfrm>
            <a:off x="5830253" y="2598721"/>
            <a:ext cx="513397" cy="220135"/>
          </a:xfrm>
          <a:prstGeom prst="rect">
            <a:avLst/>
          </a:prstGeom>
          <a:noFill/>
          <a:ln>
            <a:solidFill>
              <a:srgbClr val="FF1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C1E3047E-5267-4413-B288-7E1A8A2B6706}"/>
              </a:ext>
            </a:extLst>
          </p:cNvPr>
          <p:cNvSpPr/>
          <p:nvPr/>
        </p:nvSpPr>
        <p:spPr>
          <a:xfrm>
            <a:off x="1521564" y="2394702"/>
            <a:ext cx="264160" cy="264160"/>
          </a:xfrm>
          <a:prstGeom prst="ellipse">
            <a:avLst/>
          </a:prstGeom>
          <a:noFill/>
          <a:ln>
            <a:solidFill>
              <a:srgbClr val="FF1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8CCAFBF-DD2B-A73E-8158-8C82C17DDF17}"/>
              </a:ext>
            </a:extLst>
          </p:cNvPr>
          <p:cNvSpPr/>
          <p:nvPr/>
        </p:nvSpPr>
        <p:spPr>
          <a:xfrm>
            <a:off x="2145368" y="2598721"/>
            <a:ext cx="264160" cy="264160"/>
          </a:xfrm>
          <a:prstGeom prst="ellipse">
            <a:avLst/>
          </a:prstGeom>
          <a:noFill/>
          <a:ln>
            <a:solidFill>
              <a:srgbClr val="FF1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6A7A0A46-B157-81E2-F4EF-231D47E1CE1D}"/>
              </a:ext>
            </a:extLst>
          </p:cNvPr>
          <p:cNvSpPr/>
          <p:nvPr/>
        </p:nvSpPr>
        <p:spPr>
          <a:xfrm rot="4253714">
            <a:off x="4677883" y="2003200"/>
            <a:ext cx="380914" cy="163830"/>
          </a:xfrm>
          <a:prstGeom prst="rightArrow">
            <a:avLst>
              <a:gd name="adj1" fmla="val 29876"/>
              <a:gd name="adj2" fmla="val 5881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1</a:t>
            </a:r>
            <a:endParaRPr lang="es-ES" sz="1600" dirty="0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3BA75DD8-8FC4-C799-9D23-450F1C857014}"/>
              </a:ext>
            </a:extLst>
          </p:cNvPr>
          <p:cNvSpPr/>
          <p:nvPr/>
        </p:nvSpPr>
        <p:spPr>
          <a:xfrm rot="3037723">
            <a:off x="6251864" y="2516806"/>
            <a:ext cx="219764" cy="163830"/>
          </a:xfrm>
          <a:prstGeom prst="rightArrow">
            <a:avLst>
              <a:gd name="adj1" fmla="val 29876"/>
              <a:gd name="adj2" fmla="val 5881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2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410FFC2-8AAF-B52B-3FB9-F82C6EC17DDD}"/>
              </a:ext>
            </a:extLst>
          </p:cNvPr>
          <p:cNvSpPr txBox="1"/>
          <p:nvPr/>
        </p:nvSpPr>
        <p:spPr>
          <a:xfrm>
            <a:off x="6407249" y="4223143"/>
            <a:ext cx="18813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Adelantamientos:</a:t>
            </a:r>
          </a:p>
          <a:p>
            <a:endParaRPr lang="es-ES" dirty="0"/>
          </a:p>
          <a:p>
            <a:pPr marL="342900" indent="-342900">
              <a:buFont typeface="+mj-lt"/>
              <a:buAutoNum type="arabicParenR"/>
            </a:pPr>
            <a:r>
              <a:rPr lang="es-ES" b="1" dirty="0"/>
              <a:t>MEM-ALU</a:t>
            </a:r>
          </a:p>
          <a:p>
            <a:pPr marL="342900" indent="-342900">
              <a:buFont typeface="+mj-lt"/>
              <a:buAutoNum type="arabicParenR"/>
            </a:pPr>
            <a:r>
              <a:rPr lang="es-ES" b="1" dirty="0"/>
              <a:t>MEM-ALU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DD3AF57-8ACC-C2F6-3D3A-5837A6AC859E}"/>
              </a:ext>
            </a:extLst>
          </p:cNvPr>
          <p:cNvSpPr/>
          <p:nvPr/>
        </p:nvSpPr>
        <p:spPr>
          <a:xfrm>
            <a:off x="7277100" y="3449320"/>
            <a:ext cx="505460" cy="2209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BB3E24E7-68AC-24D6-230B-CC0DF1F3C47F}"/>
              </a:ext>
            </a:extLst>
          </p:cNvPr>
          <p:cNvSpPr/>
          <p:nvPr/>
        </p:nvSpPr>
        <p:spPr>
          <a:xfrm>
            <a:off x="1736428" y="3225898"/>
            <a:ext cx="264160" cy="26416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14CC78B-C377-E9A7-CF0C-19BC69BAB2AB}"/>
              </a:ext>
            </a:extLst>
          </p:cNvPr>
          <p:cNvSpPr/>
          <p:nvPr/>
        </p:nvSpPr>
        <p:spPr>
          <a:xfrm>
            <a:off x="1810088" y="3451637"/>
            <a:ext cx="264160" cy="26416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14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47C23-EF1E-9A38-E747-25058786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349188"/>
            <a:ext cx="9601200" cy="1120806"/>
          </a:xfrm>
        </p:spPr>
        <p:txBody>
          <a:bodyPr/>
          <a:lstStyle/>
          <a:p>
            <a:r>
              <a:rPr lang="es-ES" b="1" u="sng" dirty="0"/>
              <a:t>Ejercicio 3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132BAC3-12AA-A10A-9C5C-F21066A64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83"/>
          <a:stretch/>
        </p:blipFill>
        <p:spPr>
          <a:xfrm>
            <a:off x="1371599" y="2785417"/>
            <a:ext cx="5047111" cy="12871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BFED6A2-2E98-7F1C-5765-8F7487588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887" y="938211"/>
            <a:ext cx="3181350" cy="4981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2AAF929E-C7F6-C3E0-89BD-D402BEC82B16}"/>
              </a:ext>
            </a:extLst>
          </p:cNvPr>
          <p:cNvSpPr/>
          <p:nvPr/>
        </p:nvSpPr>
        <p:spPr>
          <a:xfrm>
            <a:off x="6622742" y="3082769"/>
            <a:ext cx="1624613" cy="692458"/>
          </a:xfrm>
          <a:prstGeom prst="rightArrow">
            <a:avLst>
              <a:gd name="adj1" fmla="val 3717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14AE08A-B8B4-BEB7-E8B1-86644D50D5A7}"/>
              </a:ext>
            </a:extLst>
          </p:cNvPr>
          <p:cNvSpPr txBox="1"/>
          <p:nvPr/>
        </p:nvSpPr>
        <p:spPr>
          <a:xfrm>
            <a:off x="8542111" y="6072326"/>
            <a:ext cx="307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>
                <a:solidFill>
                  <a:schemeClr val="accent1">
                    <a:lumMod val="75000"/>
                  </a:schemeClr>
                </a:solidFill>
              </a:rPr>
              <a:t>Prototipo N.º 1 del ejercicio 3</a:t>
            </a:r>
          </a:p>
        </p:txBody>
      </p:sp>
    </p:spTree>
    <p:extLst>
      <p:ext uri="{BB962C8B-B14F-4D97-AF65-F5344CB8AC3E}">
        <p14:creationId xmlns:p14="http://schemas.microsoft.com/office/powerpoint/2010/main" val="2982662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47C23-EF1E-9A38-E747-25058786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349188"/>
            <a:ext cx="9601200" cy="1120806"/>
          </a:xfrm>
        </p:spPr>
        <p:txBody>
          <a:bodyPr/>
          <a:lstStyle/>
          <a:p>
            <a:r>
              <a:rPr lang="es-ES" b="1" u="sng" dirty="0"/>
              <a:t>Resultados del Prototipo N.º 1: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AD8982-0DDB-4940-DA71-9F6708392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2508184"/>
            <a:ext cx="10209320" cy="418705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C5F6F0D-76ED-A92A-34AE-9416A2EE0BDB}"/>
              </a:ext>
            </a:extLst>
          </p:cNvPr>
          <p:cNvSpPr txBox="1"/>
          <p:nvPr/>
        </p:nvSpPr>
        <p:spPr>
          <a:xfrm>
            <a:off x="1371599" y="1295708"/>
            <a:ext cx="35285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Sin adelantamiento: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r>
              <a:rPr lang="es-ES" sz="2000" dirty="0"/>
              <a:t>	</a:t>
            </a:r>
            <a:r>
              <a:rPr lang="es-ES" sz="2000" b="1" dirty="0"/>
              <a:t>Núm. de ciclos </a:t>
            </a:r>
            <a:r>
              <a:rPr lang="es-ES" sz="2000" dirty="0"/>
              <a:t>= </a:t>
            </a:r>
            <a:r>
              <a:rPr lang="es-ES" sz="2000" b="1" u="sng" dirty="0">
                <a:solidFill>
                  <a:srgbClr val="C00000"/>
                </a:solidFill>
              </a:rPr>
              <a:t>74 ciclos</a:t>
            </a:r>
            <a:r>
              <a:rPr lang="es-ES" sz="2000" dirty="0"/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1AA3676-23E4-EB12-E913-2B6A3279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544" y="1428767"/>
            <a:ext cx="3762375" cy="857250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49610C17-932A-ABB0-F1E1-A9A625EFD730}"/>
              </a:ext>
            </a:extLst>
          </p:cNvPr>
          <p:cNvSpPr/>
          <p:nvPr/>
        </p:nvSpPr>
        <p:spPr>
          <a:xfrm>
            <a:off x="7860030" y="1623060"/>
            <a:ext cx="842010" cy="262890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5133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47C23-EF1E-9A38-E747-25058786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349188"/>
            <a:ext cx="10244430" cy="692458"/>
          </a:xfrm>
        </p:spPr>
        <p:txBody>
          <a:bodyPr>
            <a:normAutofit fontScale="90000"/>
          </a:bodyPr>
          <a:lstStyle/>
          <a:p>
            <a:r>
              <a:rPr lang="es-ES" b="1" u="sng" dirty="0"/>
              <a:t>Análisis del Prototipo N.º 1 sin adelantamiento: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5C7113-0A24-372A-BB50-DB36C79ED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80" y="1444099"/>
            <a:ext cx="10708335" cy="23821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DEF82A9-C996-164E-8C4F-8986150AEC8A}"/>
              </a:ext>
            </a:extLst>
          </p:cNvPr>
          <p:cNvSpPr txBox="1"/>
          <p:nvPr/>
        </p:nvSpPr>
        <p:spPr>
          <a:xfrm>
            <a:off x="1060880" y="4228727"/>
            <a:ext cx="4771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Detenciones:</a:t>
            </a:r>
            <a:r>
              <a:rPr lang="es-ES" dirty="0"/>
              <a:t> Riesgo por dependencia de datos</a:t>
            </a:r>
          </a:p>
          <a:p>
            <a:endParaRPr lang="es-ES" dirty="0"/>
          </a:p>
          <a:p>
            <a:pPr marL="342900" indent="-342900">
              <a:buFont typeface="+mj-lt"/>
              <a:buAutoNum type="arabicParenR"/>
            </a:pPr>
            <a:r>
              <a:rPr lang="es-ES" b="1" dirty="0">
                <a:solidFill>
                  <a:schemeClr val="accent4">
                    <a:lumMod val="75000"/>
                  </a:schemeClr>
                </a:solidFill>
              </a:rPr>
              <a:t>RAW(R1)</a:t>
            </a:r>
          </a:p>
          <a:p>
            <a:pPr marL="342900" indent="-342900">
              <a:buFont typeface="+mj-lt"/>
              <a:buAutoNum type="arabicParenR"/>
            </a:pPr>
            <a:r>
              <a:rPr lang="es-ES" b="1" dirty="0">
                <a:solidFill>
                  <a:srgbClr val="00B0F0"/>
                </a:solidFill>
              </a:rPr>
              <a:t>RAW(R3)</a:t>
            </a:r>
          </a:p>
          <a:p>
            <a:pPr marL="342900" indent="-342900">
              <a:buFont typeface="+mj-lt"/>
              <a:buAutoNum type="arabicParenR"/>
            </a:pPr>
            <a:r>
              <a:rPr lang="es-ES" b="1" dirty="0">
                <a:solidFill>
                  <a:srgbClr val="F4967C"/>
                </a:solidFill>
              </a:rPr>
              <a:t>RAW(R4)</a:t>
            </a:r>
          </a:p>
          <a:p>
            <a:pPr marL="342900" indent="-342900">
              <a:buFont typeface="+mj-lt"/>
              <a:buAutoNum type="arabicParenR"/>
            </a:pPr>
            <a:r>
              <a:rPr lang="es-ES" b="1" dirty="0">
                <a:solidFill>
                  <a:srgbClr val="FF1DFF"/>
                </a:solidFill>
              </a:rPr>
              <a:t>RAW(R6)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7A71A88-B871-FC54-4E16-AF8227C0E044}"/>
              </a:ext>
            </a:extLst>
          </p:cNvPr>
          <p:cNvSpPr/>
          <p:nvPr/>
        </p:nvSpPr>
        <p:spPr>
          <a:xfrm>
            <a:off x="1371599" y="1788160"/>
            <a:ext cx="264160" cy="26416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0070C0"/>
              </a:solidFill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3A5411E5-E706-CC45-AF90-B192B37F26EF}"/>
              </a:ext>
            </a:extLst>
          </p:cNvPr>
          <p:cNvSpPr/>
          <p:nvPr/>
        </p:nvSpPr>
        <p:spPr>
          <a:xfrm>
            <a:off x="1656079" y="2189480"/>
            <a:ext cx="264160" cy="26416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FC80D1F-0202-2995-C1BE-312B60F38F48}"/>
              </a:ext>
            </a:extLst>
          </p:cNvPr>
          <p:cNvSpPr/>
          <p:nvPr/>
        </p:nvSpPr>
        <p:spPr>
          <a:xfrm>
            <a:off x="3942080" y="2189480"/>
            <a:ext cx="487680" cy="21590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9A93000-9186-ECAA-D25F-1EB3E5B1312B}"/>
              </a:ext>
            </a:extLst>
          </p:cNvPr>
          <p:cNvSpPr/>
          <p:nvPr/>
        </p:nvSpPr>
        <p:spPr>
          <a:xfrm>
            <a:off x="1285239" y="2396381"/>
            <a:ext cx="264160" cy="26416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A152C14-9F96-1B70-8814-58958120FE50}"/>
              </a:ext>
            </a:extLst>
          </p:cNvPr>
          <p:cNvSpPr/>
          <p:nvPr/>
        </p:nvSpPr>
        <p:spPr>
          <a:xfrm>
            <a:off x="1742439" y="2591933"/>
            <a:ext cx="264160" cy="26416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08745BB-1D81-A7FF-176A-AA55042810FC}"/>
              </a:ext>
            </a:extLst>
          </p:cNvPr>
          <p:cNvSpPr/>
          <p:nvPr/>
        </p:nvSpPr>
        <p:spPr>
          <a:xfrm>
            <a:off x="5313680" y="2591933"/>
            <a:ext cx="952500" cy="2159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88E628CD-913F-69FC-A5A9-B97003EC2934}"/>
              </a:ext>
            </a:extLst>
          </p:cNvPr>
          <p:cNvSpPr/>
          <p:nvPr/>
        </p:nvSpPr>
        <p:spPr>
          <a:xfrm>
            <a:off x="1371599" y="2607036"/>
            <a:ext cx="264160" cy="264160"/>
          </a:xfrm>
          <a:prstGeom prst="ellipse">
            <a:avLst/>
          </a:prstGeom>
          <a:noFill/>
          <a:ln>
            <a:solidFill>
              <a:srgbClr val="F49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7FF1DEF8-6DBE-7AD1-A374-4A3E118227F2}"/>
              </a:ext>
            </a:extLst>
          </p:cNvPr>
          <p:cNvSpPr/>
          <p:nvPr/>
        </p:nvSpPr>
        <p:spPr>
          <a:xfrm>
            <a:off x="1765299" y="2806650"/>
            <a:ext cx="264160" cy="264160"/>
          </a:xfrm>
          <a:prstGeom prst="ellipse">
            <a:avLst/>
          </a:prstGeom>
          <a:noFill/>
          <a:ln>
            <a:solidFill>
              <a:srgbClr val="F49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8917884-B496-9E21-CF64-9C1FD06A2BD1}"/>
              </a:ext>
            </a:extLst>
          </p:cNvPr>
          <p:cNvSpPr/>
          <p:nvPr/>
        </p:nvSpPr>
        <p:spPr>
          <a:xfrm>
            <a:off x="6690360" y="2786280"/>
            <a:ext cx="952500" cy="215900"/>
          </a:xfrm>
          <a:prstGeom prst="rect">
            <a:avLst/>
          </a:prstGeom>
          <a:noFill/>
          <a:ln>
            <a:solidFill>
              <a:srgbClr val="F49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60FDAB65-8B97-6040-37CE-FF5C24CDF23F}"/>
              </a:ext>
            </a:extLst>
          </p:cNvPr>
          <p:cNvSpPr/>
          <p:nvPr/>
        </p:nvSpPr>
        <p:spPr>
          <a:xfrm>
            <a:off x="8978900" y="3388260"/>
            <a:ext cx="952500" cy="226160"/>
          </a:xfrm>
          <a:prstGeom prst="rect">
            <a:avLst/>
          </a:prstGeom>
          <a:noFill/>
          <a:ln>
            <a:solidFill>
              <a:srgbClr val="FF1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C1E3047E-5267-4413-B288-7E1A8A2B6706}"/>
              </a:ext>
            </a:extLst>
          </p:cNvPr>
          <p:cNvSpPr/>
          <p:nvPr/>
        </p:nvSpPr>
        <p:spPr>
          <a:xfrm>
            <a:off x="1402078" y="3199021"/>
            <a:ext cx="264160" cy="264160"/>
          </a:xfrm>
          <a:prstGeom prst="ellipse">
            <a:avLst/>
          </a:prstGeom>
          <a:noFill/>
          <a:ln>
            <a:solidFill>
              <a:srgbClr val="FF1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8CCAFBF-DD2B-A73E-8158-8C82C17DDF17}"/>
              </a:ext>
            </a:extLst>
          </p:cNvPr>
          <p:cNvSpPr/>
          <p:nvPr/>
        </p:nvSpPr>
        <p:spPr>
          <a:xfrm>
            <a:off x="1452879" y="3425912"/>
            <a:ext cx="264160" cy="264160"/>
          </a:xfrm>
          <a:prstGeom prst="ellipse">
            <a:avLst/>
          </a:prstGeom>
          <a:noFill/>
          <a:ln>
            <a:solidFill>
              <a:srgbClr val="FF1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9215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47C23-EF1E-9A38-E747-25058786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349188"/>
            <a:ext cx="9601200" cy="1120806"/>
          </a:xfrm>
        </p:spPr>
        <p:txBody>
          <a:bodyPr/>
          <a:lstStyle/>
          <a:p>
            <a:r>
              <a:rPr lang="es-ES" b="1" u="sng" dirty="0"/>
              <a:t>Resultados del Prototipo N.º 1: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AD8982-0DDB-4940-DA71-9F67083922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9249" y="2508184"/>
            <a:ext cx="10154020" cy="418705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C5F6F0D-76ED-A92A-34AE-9416A2EE0BDB}"/>
              </a:ext>
            </a:extLst>
          </p:cNvPr>
          <p:cNvSpPr txBox="1"/>
          <p:nvPr/>
        </p:nvSpPr>
        <p:spPr>
          <a:xfrm>
            <a:off x="1371599" y="1295708"/>
            <a:ext cx="35557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Con adelantamiento: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r>
              <a:rPr lang="es-ES" sz="2000" dirty="0"/>
              <a:t>	</a:t>
            </a:r>
            <a:r>
              <a:rPr lang="es-ES" sz="2000" b="1" dirty="0"/>
              <a:t>Núm. de ciclos </a:t>
            </a:r>
            <a:r>
              <a:rPr lang="es-ES" sz="2000" dirty="0"/>
              <a:t>= </a:t>
            </a:r>
            <a:r>
              <a:rPr lang="es-ES" sz="2000" b="1" u="sng" dirty="0">
                <a:solidFill>
                  <a:srgbClr val="C00000"/>
                </a:solidFill>
              </a:rPr>
              <a:t>53 ciclos</a:t>
            </a:r>
            <a:r>
              <a:rPr lang="es-ES" sz="2000" dirty="0"/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1AA3676-23E4-EB12-E913-2B6A3279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53348" y="1428767"/>
            <a:ext cx="3692767" cy="857250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49610C17-932A-ABB0-F1E1-A9A625EFD730}"/>
              </a:ext>
            </a:extLst>
          </p:cNvPr>
          <p:cNvSpPr/>
          <p:nvPr/>
        </p:nvSpPr>
        <p:spPr>
          <a:xfrm>
            <a:off x="7885430" y="1666807"/>
            <a:ext cx="842010" cy="22803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9379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47C23-EF1E-9A38-E747-25058786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49188"/>
            <a:ext cx="10610851" cy="692458"/>
          </a:xfrm>
        </p:spPr>
        <p:txBody>
          <a:bodyPr>
            <a:normAutofit fontScale="90000"/>
          </a:bodyPr>
          <a:lstStyle/>
          <a:p>
            <a:r>
              <a:rPr lang="es-ES" b="1" u="sng" dirty="0"/>
              <a:t>Análisis del Prototipo N.º 1 con adelantamiento: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5C7113-0A24-372A-BB50-DB36C79ED7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1598" y="1444099"/>
            <a:ext cx="8366107" cy="23821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DEF82A9-C996-164E-8C4F-8986150AEC8A}"/>
              </a:ext>
            </a:extLst>
          </p:cNvPr>
          <p:cNvSpPr txBox="1"/>
          <p:nvPr/>
        </p:nvSpPr>
        <p:spPr>
          <a:xfrm>
            <a:off x="1060880" y="4228727"/>
            <a:ext cx="47718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Detenciones:</a:t>
            </a:r>
            <a:r>
              <a:rPr lang="es-ES" dirty="0"/>
              <a:t> Riesgo por dependencia de datos</a:t>
            </a:r>
          </a:p>
          <a:p>
            <a:endParaRPr lang="es-ES" b="1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arenR"/>
            </a:pPr>
            <a:r>
              <a:rPr lang="es-ES" b="1" dirty="0">
                <a:solidFill>
                  <a:srgbClr val="00B0F0"/>
                </a:solidFill>
              </a:rPr>
              <a:t>RAW(R3)</a:t>
            </a:r>
            <a:endParaRPr lang="es-ES" b="1" dirty="0">
              <a:solidFill>
                <a:srgbClr val="F4967C"/>
              </a:solidFill>
            </a:endParaRPr>
          </a:p>
          <a:p>
            <a:pPr marL="342900" indent="-342900">
              <a:buFont typeface="+mj-lt"/>
              <a:buAutoNum type="arabicParenR"/>
            </a:pPr>
            <a:r>
              <a:rPr lang="es-ES" b="1" dirty="0">
                <a:solidFill>
                  <a:srgbClr val="FF1DFF"/>
                </a:solidFill>
              </a:rPr>
              <a:t>RAW(R6)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7A71A88-B871-FC54-4E16-AF8227C0E044}"/>
              </a:ext>
            </a:extLst>
          </p:cNvPr>
          <p:cNvSpPr/>
          <p:nvPr/>
        </p:nvSpPr>
        <p:spPr>
          <a:xfrm>
            <a:off x="1650997" y="1811875"/>
            <a:ext cx="264160" cy="26416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0070C0"/>
              </a:solidFill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3A5411E5-E706-CC45-AF90-B192B37F26EF}"/>
              </a:ext>
            </a:extLst>
          </p:cNvPr>
          <p:cNvSpPr/>
          <p:nvPr/>
        </p:nvSpPr>
        <p:spPr>
          <a:xfrm>
            <a:off x="1941829" y="2220415"/>
            <a:ext cx="264160" cy="26416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9A93000-9186-ECAA-D25F-1EB3E5B1312B}"/>
              </a:ext>
            </a:extLst>
          </p:cNvPr>
          <p:cNvSpPr/>
          <p:nvPr/>
        </p:nvSpPr>
        <p:spPr>
          <a:xfrm>
            <a:off x="1568449" y="2416621"/>
            <a:ext cx="264160" cy="26416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A152C14-9F96-1B70-8814-58958120FE50}"/>
              </a:ext>
            </a:extLst>
          </p:cNvPr>
          <p:cNvSpPr/>
          <p:nvPr/>
        </p:nvSpPr>
        <p:spPr>
          <a:xfrm>
            <a:off x="2026919" y="2607036"/>
            <a:ext cx="264160" cy="26416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08745BB-1D81-A7FF-176A-AA55042810FC}"/>
              </a:ext>
            </a:extLst>
          </p:cNvPr>
          <p:cNvSpPr/>
          <p:nvPr/>
        </p:nvSpPr>
        <p:spPr>
          <a:xfrm>
            <a:off x="5607339" y="2618940"/>
            <a:ext cx="450850" cy="2159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88E628CD-913F-69FC-A5A9-B97003EC2934}"/>
              </a:ext>
            </a:extLst>
          </p:cNvPr>
          <p:cNvSpPr/>
          <p:nvPr/>
        </p:nvSpPr>
        <p:spPr>
          <a:xfrm>
            <a:off x="1672588" y="2635186"/>
            <a:ext cx="264160" cy="264160"/>
          </a:xfrm>
          <a:prstGeom prst="ellipse">
            <a:avLst/>
          </a:prstGeom>
          <a:noFill/>
          <a:ln>
            <a:solidFill>
              <a:srgbClr val="F49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7FF1DEF8-6DBE-7AD1-A374-4A3E118227F2}"/>
              </a:ext>
            </a:extLst>
          </p:cNvPr>
          <p:cNvSpPr/>
          <p:nvPr/>
        </p:nvSpPr>
        <p:spPr>
          <a:xfrm>
            <a:off x="2073909" y="2830034"/>
            <a:ext cx="264160" cy="264160"/>
          </a:xfrm>
          <a:prstGeom prst="ellipse">
            <a:avLst/>
          </a:prstGeom>
          <a:noFill/>
          <a:ln>
            <a:solidFill>
              <a:srgbClr val="F49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60FDAB65-8B97-6040-37CE-FF5C24CDF23F}"/>
              </a:ext>
            </a:extLst>
          </p:cNvPr>
          <p:cNvSpPr/>
          <p:nvPr/>
        </p:nvSpPr>
        <p:spPr>
          <a:xfrm>
            <a:off x="7424420" y="3429000"/>
            <a:ext cx="477520" cy="196850"/>
          </a:xfrm>
          <a:prstGeom prst="rect">
            <a:avLst/>
          </a:prstGeom>
          <a:noFill/>
          <a:ln>
            <a:solidFill>
              <a:srgbClr val="FF1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C1E3047E-5267-4413-B288-7E1A8A2B6706}"/>
              </a:ext>
            </a:extLst>
          </p:cNvPr>
          <p:cNvSpPr/>
          <p:nvPr/>
        </p:nvSpPr>
        <p:spPr>
          <a:xfrm>
            <a:off x="1681807" y="3207347"/>
            <a:ext cx="264160" cy="264160"/>
          </a:xfrm>
          <a:prstGeom prst="ellipse">
            <a:avLst/>
          </a:prstGeom>
          <a:noFill/>
          <a:ln>
            <a:solidFill>
              <a:srgbClr val="FF1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8CCAFBF-DD2B-A73E-8158-8C82C17DDF17}"/>
              </a:ext>
            </a:extLst>
          </p:cNvPr>
          <p:cNvSpPr/>
          <p:nvPr/>
        </p:nvSpPr>
        <p:spPr>
          <a:xfrm>
            <a:off x="1762759" y="3429000"/>
            <a:ext cx="264160" cy="264160"/>
          </a:xfrm>
          <a:prstGeom prst="ellipse">
            <a:avLst/>
          </a:prstGeom>
          <a:noFill/>
          <a:ln>
            <a:solidFill>
              <a:srgbClr val="FF1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6A7A0A46-B157-81E2-F4EF-231D47E1CE1D}"/>
              </a:ext>
            </a:extLst>
          </p:cNvPr>
          <p:cNvSpPr/>
          <p:nvPr/>
        </p:nvSpPr>
        <p:spPr>
          <a:xfrm rot="4253714">
            <a:off x="4532335" y="2052400"/>
            <a:ext cx="351963" cy="163830"/>
          </a:xfrm>
          <a:prstGeom prst="rightArrow">
            <a:avLst>
              <a:gd name="adj1" fmla="val 29876"/>
              <a:gd name="adj2" fmla="val 5881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1</a:t>
            </a:r>
            <a:endParaRPr lang="es-ES" sz="1600" dirty="0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3BA75DD8-8FC4-C799-9D23-450F1C857014}"/>
              </a:ext>
            </a:extLst>
          </p:cNvPr>
          <p:cNvSpPr/>
          <p:nvPr/>
        </p:nvSpPr>
        <p:spPr>
          <a:xfrm rot="3037723">
            <a:off x="5975445" y="2548445"/>
            <a:ext cx="219764" cy="163830"/>
          </a:xfrm>
          <a:prstGeom prst="rightArrow">
            <a:avLst>
              <a:gd name="adj1" fmla="val 29876"/>
              <a:gd name="adj2" fmla="val 5881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2</a:t>
            </a:r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BEFCBACB-9019-C5FA-6D17-FF1DA634C021}"/>
              </a:ext>
            </a:extLst>
          </p:cNvPr>
          <p:cNvSpPr/>
          <p:nvPr/>
        </p:nvSpPr>
        <p:spPr>
          <a:xfrm rot="569121">
            <a:off x="6416519" y="2751706"/>
            <a:ext cx="618803" cy="163830"/>
          </a:xfrm>
          <a:prstGeom prst="rightArrow">
            <a:avLst>
              <a:gd name="adj1" fmla="val 29876"/>
              <a:gd name="adj2" fmla="val 5881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3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410FFC2-8AAF-B52B-3FB9-F82C6EC17DDD}"/>
              </a:ext>
            </a:extLst>
          </p:cNvPr>
          <p:cNvSpPr txBox="1"/>
          <p:nvPr/>
        </p:nvSpPr>
        <p:spPr>
          <a:xfrm>
            <a:off x="6407249" y="4223143"/>
            <a:ext cx="18813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Adelantamientos:</a:t>
            </a:r>
          </a:p>
          <a:p>
            <a:endParaRPr lang="es-ES" dirty="0"/>
          </a:p>
          <a:p>
            <a:pPr marL="342900" indent="-342900">
              <a:buFont typeface="+mj-lt"/>
              <a:buAutoNum type="arabicParenR"/>
            </a:pPr>
            <a:r>
              <a:rPr lang="es-ES" b="1" dirty="0"/>
              <a:t>MEM-ALU</a:t>
            </a:r>
          </a:p>
          <a:p>
            <a:pPr marL="342900" indent="-342900">
              <a:buFont typeface="+mj-lt"/>
              <a:buAutoNum type="arabicParenR"/>
            </a:pPr>
            <a:r>
              <a:rPr lang="es-ES" b="1" dirty="0"/>
              <a:t>MEM-ALU</a:t>
            </a:r>
          </a:p>
          <a:p>
            <a:pPr marL="342900" indent="-342900">
              <a:buFont typeface="+mj-lt"/>
              <a:buAutoNum type="arabicParenR"/>
            </a:pPr>
            <a:r>
              <a:rPr lang="es-ES" b="1" dirty="0"/>
              <a:t>ALU-MEM</a:t>
            </a:r>
          </a:p>
        </p:txBody>
      </p:sp>
    </p:spTree>
    <p:extLst>
      <p:ext uri="{BB962C8B-B14F-4D97-AF65-F5344CB8AC3E}">
        <p14:creationId xmlns:p14="http://schemas.microsoft.com/office/powerpoint/2010/main" val="907332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47C23-EF1E-9A38-E747-25058786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349188"/>
            <a:ext cx="9601200" cy="1120806"/>
          </a:xfrm>
        </p:spPr>
        <p:txBody>
          <a:bodyPr/>
          <a:lstStyle/>
          <a:p>
            <a:r>
              <a:rPr lang="es-ES" b="1" u="sng" dirty="0"/>
              <a:t>Optimización:</a:t>
            </a:r>
            <a:r>
              <a:rPr lang="es-ES" b="1" dirty="0"/>
              <a:t> Prototipo N.º 2</a:t>
            </a:r>
            <a:endParaRPr lang="es-ES" b="1" u="sng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14AE08A-B8B4-BEB7-E8B1-86644D50D5A7}"/>
              </a:ext>
            </a:extLst>
          </p:cNvPr>
          <p:cNvSpPr txBox="1"/>
          <p:nvPr/>
        </p:nvSpPr>
        <p:spPr>
          <a:xfrm>
            <a:off x="8457445" y="6488668"/>
            <a:ext cx="301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>
                <a:solidFill>
                  <a:schemeClr val="accent1">
                    <a:lumMod val="75000"/>
                  </a:schemeClr>
                </a:solidFill>
              </a:rPr>
              <a:t>Prototipo N.º 2 del ejercicio 3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F9BFFD2-E4BD-8C08-4613-DDB5751E3FCA}"/>
              </a:ext>
            </a:extLst>
          </p:cNvPr>
          <p:cNvSpPr txBox="1"/>
          <p:nvPr/>
        </p:nvSpPr>
        <p:spPr>
          <a:xfrm>
            <a:off x="1665387" y="1475255"/>
            <a:ext cx="5692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Ahora, el vector c se rellena completamente en una sola </a:t>
            </a:r>
          </a:p>
          <a:p>
            <a:r>
              <a:rPr lang="es-ES" dirty="0"/>
              <a:t>iteración del bucle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BDDE2E-1DCF-F566-6F6E-16277B68D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080" y="1111881"/>
            <a:ext cx="4108120" cy="52588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0566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47C23-EF1E-9A38-E747-25058786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349188"/>
            <a:ext cx="9601200" cy="1120806"/>
          </a:xfrm>
        </p:spPr>
        <p:txBody>
          <a:bodyPr/>
          <a:lstStyle/>
          <a:p>
            <a:r>
              <a:rPr lang="es-ES" b="1" u="sng" dirty="0"/>
              <a:t>Resultados del Prototipo N.º 2: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AD8982-0DDB-4940-DA71-9F67083922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1599" y="2796536"/>
            <a:ext cx="10209320" cy="373224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C5F6F0D-76ED-A92A-34AE-9416A2EE0BDB}"/>
              </a:ext>
            </a:extLst>
          </p:cNvPr>
          <p:cNvSpPr txBox="1"/>
          <p:nvPr/>
        </p:nvSpPr>
        <p:spPr>
          <a:xfrm>
            <a:off x="1371599" y="1272269"/>
            <a:ext cx="69676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De ahora en adelante aplicaremos siempre adelantamiento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r>
              <a:rPr lang="es-ES" sz="2000" dirty="0"/>
              <a:t>	</a:t>
            </a:r>
            <a:r>
              <a:rPr lang="es-ES" sz="2000" b="1" dirty="0"/>
              <a:t>Núm. de ciclos </a:t>
            </a:r>
            <a:r>
              <a:rPr lang="es-ES" sz="2000" dirty="0"/>
              <a:t>= </a:t>
            </a:r>
            <a:r>
              <a:rPr lang="es-ES" sz="2000" b="1" u="sng" dirty="0">
                <a:solidFill>
                  <a:srgbClr val="C00000"/>
                </a:solidFill>
              </a:rPr>
              <a:t>39 ciclos</a:t>
            </a:r>
            <a:r>
              <a:rPr lang="es-ES" sz="2000" dirty="0"/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1AA3676-23E4-EB12-E913-2B6A3279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34612" y="1780100"/>
            <a:ext cx="3546307" cy="857250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49610C17-932A-ABB0-F1E1-A9A625EFD730}"/>
              </a:ext>
            </a:extLst>
          </p:cNvPr>
          <p:cNvSpPr/>
          <p:nvPr/>
        </p:nvSpPr>
        <p:spPr>
          <a:xfrm>
            <a:off x="8034612" y="1973190"/>
            <a:ext cx="842010" cy="262890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600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47C23-EF1E-9A38-E747-25058786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49188"/>
            <a:ext cx="10610851" cy="692458"/>
          </a:xfrm>
        </p:spPr>
        <p:txBody>
          <a:bodyPr>
            <a:normAutofit/>
          </a:bodyPr>
          <a:lstStyle/>
          <a:p>
            <a:r>
              <a:rPr lang="es-ES" b="1" u="sng" dirty="0"/>
              <a:t>Análisis del Prototipo N.º 2: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5C7113-0A24-372A-BB50-DB36C79ED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16"/>
          <a:stretch/>
        </p:blipFill>
        <p:spPr>
          <a:xfrm>
            <a:off x="1371598" y="1516315"/>
            <a:ext cx="8366107" cy="220605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DEF82A9-C996-164E-8C4F-8986150AEC8A}"/>
              </a:ext>
            </a:extLst>
          </p:cNvPr>
          <p:cNvSpPr txBox="1"/>
          <p:nvPr/>
        </p:nvSpPr>
        <p:spPr>
          <a:xfrm>
            <a:off x="1060880" y="4228727"/>
            <a:ext cx="4771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Detenciones:</a:t>
            </a:r>
            <a:r>
              <a:rPr lang="es-ES" dirty="0"/>
              <a:t> Riesgo por dependencia de datos</a:t>
            </a:r>
          </a:p>
          <a:p>
            <a:endParaRPr lang="es-ES" b="1" dirty="0">
              <a:solidFill>
                <a:srgbClr val="F4967C"/>
              </a:solidFill>
            </a:endParaRPr>
          </a:p>
          <a:p>
            <a:pPr marL="342900" indent="-342900">
              <a:buFont typeface="+mj-lt"/>
              <a:buAutoNum type="arabicParenR"/>
            </a:pPr>
            <a:r>
              <a:rPr lang="es-ES" b="1" dirty="0">
                <a:solidFill>
                  <a:srgbClr val="FF1DFF"/>
                </a:solidFill>
              </a:rPr>
              <a:t>RAW(R3)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60FDAB65-8B97-6040-37CE-FF5C24CDF23F}"/>
              </a:ext>
            </a:extLst>
          </p:cNvPr>
          <p:cNvSpPr/>
          <p:nvPr/>
        </p:nvSpPr>
        <p:spPr>
          <a:xfrm>
            <a:off x="6132196" y="2818856"/>
            <a:ext cx="531494" cy="220135"/>
          </a:xfrm>
          <a:prstGeom prst="rect">
            <a:avLst/>
          </a:prstGeom>
          <a:noFill/>
          <a:ln>
            <a:solidFill>
              <a:srgbClr val="FF1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C1E3047E-5267-4413-B288-7E1A8A2B6706}"/>
              </a:ext>
            </a:extLst>
          </p:cNvPr>
          <p:cNvSpPr/>
          <p:nvPr/>
        </p:nvSpPr>
        <p:spPr>
          <a:xfrm>
            <a:off x="1643484" y="2577981"/>
            <a:ext cx="264160" cy="264160"/>
          </a:xfrm>
          <a:prstGeom prst="ellipse">
            <a:avLst/>
          </a:prstGeom>
          <a:noFill/>
          <a:ln>
            <a:solidFill>
              <a:srgbClr val="FF1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8CCAFBF-DD2B-A73E-8158-8C82C17DDF17}"/>
              </a:ext>
            </a:extLst>
          </p:cNvPr>
          <p:cNvSpPr/>
          <p:nvPr/>
        </p:nvSpPr>
        <p:spPr>
          <a:xfrm>
            <a:off x="2166755" y="2818856"/>
            <a:ext cx="264160" cy="264160"/>
          </a:xfrm>
          <a:prstGeom prst="ellipse">
            <a:avLst/>
          </a:prstGeom>
          <a:noFill/>
          <a:ln>
            <a:solidFill>
              <a:srgbClr val="FF1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6A7A0A46-B157-81E2-F4EF-231D47E1CE1D}"/>
              </a:ext>
            </a:extLst>
          </p:cNvPr>
          <p:cNvSpPr/>
          <p:nvPr/>
        </p:nvSpPr>
        <p:spPr>
          <a:xfrm rot="4253714">
            <a:off x="4926458" y="2180752"/>
            <a:ext cx="380914" cy="163830"/>
          </a:xfrm>
          <a:prstGeom prst="rightArrow">
            <a:avLst>
              <a:gd name="adj1" fmla="val 29876"/>
              <a:gd name="adj2" fmla="val 5881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1</a:t>
            </a:r>
            <a:endParaRPr lang="es-ES" sz="1600" dirty="0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3BA75DD8-8FC4-C799-9D23-450F1C857014}"/>
              </a:ext>
            </a:extLst>
          </p:cNvPr>
          <p:cNvSpPr/>
          <p:nvPr/>
        </p:nvSpPr>
        <p:spPr>
          <a:xfrm rot="3037723">
            <a:off x="6553807" y="2736941"/>
            <a:ext cx="219764" cy="163830"/>
          </a:xfrm>
          <a:prstGeom prst="rightArrow">
            <a:avLst>
              <a:gd name="adj1" fmla="val 29876"/>
              <a:gd name="adj2" fmla="val 5881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2</a:t>
            </a:r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BEFCBACB-9019-C5FA-6D17-FF1DA634C021}"/>
              </a:ext>
            </a:extLst>
          </p:cNvPr>
          <p:cNvSpPr/>
          <p:nvPr/>
        </p:nvSpPr>
        <p:spPr>
          <a:xfrm rot="569121">
            <a:off x="7109542" y="2957076"/>
            <a:ext cx="618803" cy="163830"/>
          </a:xfrm>
          <a:prstGeom prst="rightArrow">
            <a:avLst>
              <a:gd name="adj1" fmla="val 29876"/>
              <a:gd name="adj2" fmla="val 5881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3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410FFC2-8AAF-B52B-3FB9-F82C6EC17DDD}"/>
              </a:ext>
            </a:extLst>
          </p:cNvPr>
          <p:cNvSpPr txBox="1"/>
          <p:nvPr/>
        </p:nvSpPr>
        <p:spPr>
          <a:xfrm>
            <a:off x="6407249" y="4223143"/>
            <a:ext cx="18813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Adelantamientos:</a:t>
            </a:r>
          </a:p>
          <a:p>
            <a:endParaRPr lang="es-ES" dirty="0"/>
          </a:p>
          <a:p>
            <a:pPr marL="342900" indent="-342900">
              <a:buFont typeface="+mj-lt"/>
              <a:buAutoNum type="arabicParenR"/>
            </a:pPr>
            <a:r>
              <a:rPr lang="es-ES" b="1" dirty="0"/>
              <a:t>MEM-ALU</a:t>
            </a:r>
          </a:p>
          <a:p>
            <a:pPr marL="342900" indent="-342900">
              <a:buFont typeface="+mj-lt"/>
              <a:buAutoNum type="arabicParenR"/>
            </a:pPr>
            <a:r>
              <a:rPr lang="es-ES" b="1" dirty="0"/>
              <a:t>MEM-ALU</a:t>
            </a:r>
          </a:p>
          <a:p>
            <a:pPr marL="342900" indent="-342900">
              <a:buFont typeface="+mj-lt"/>
              <a:buAutoNum type="arabicParenR"/>
            </a:pPr>
            <a:r>
              <a:rPr lang="es-ES" b="1" dirty="0"/>
              <a:t>ALU-MEM</a:t>
            </a:r>
          </a:p>
        </p:txBody>
      </p:sp>
    </p:spTree>
    <p:extLst>
      <p:ext uri="{BB962C8B-B14F-4D97-AF65-F5344CB8AC3E}">
        <p14:creationId xmlns:p14="http://schemas.microsoft.com/office/powerpoint/2010/main" val="554458059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Recorte</Template>
  <TotalTime>2546</TotalTime>
  <Words>281</Words>
  <Application>Microsoft Office PowerPoint</Application>
  <PresentationFormat>Panorámica</PresentationFormat>
  <Paragraphs>69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5" baseType="lpstr">
      <vt:lpstr>Arial</vt:lpstr>
      <vt:lpstr>Franklin Gothic Book</vt:lpstr>
      <vt:lpstr>Recorte</vt:lpstr>
      <vt:lpstr>Práctica 4 - AC</vt:lpstr>
      <vt:lpstr>Ejercicio 3</vt:lpstr>
      <vt:lpstr>Resultados del Prototipo N.º 1:</vt:lpstr>
      <vt:lpstr>Análisis del Prototipo N.º 1 sin adelantamiento:</vt:lpstr>
      <vt:lpstr>Resultados del Prototipo N.º 1:</vt:lpstr>
      <vt:lpstr>Análisis del Prototipo N.º 1 con adelantamiento:</vt:lpstr>
      <vt:lpstr>Optimización: Prototipo N.º 2</vt:lpstr>
      <vt:lpstr>Resultados del Prototipo N.º 2:</vt:lpstr>
      <vt:lpstr>Análisis del Prototipo N.º 2:</vt:lpstr>
      <vt:lpstr>Optimización: Prototipo N.º 3</vt:lpstr>
      <vt:lpstr>Resultados del Prototipo N.º 3:</vt:lpstr>
      <vt:lpstr>Análisis del Prototipo N.º 2: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Práctica 3 - AC</dc:title>
  <dc:creator>Ismael</dc:creator>
  <cp:lastModifiedBy>Ismael Dapalma Fernandez</cp:lastModifiedBy>
  <cp:revision>7</cp:revision>
  <dcterms:created xsi:type="dcterms:W3CDTF">2022-05-19T15:50:49Z</dcterms:created>
  <dcterms:modified xsi:type="dcterms:W3CDTF">2022-06-13T06:31:38Z</dcterms:modified>
</cp:coreProperties>
</file>